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60" r:id="rId3"/>
    <p:sldId id="266" r:id="rId4"/>
    <p:sldId id="279" r:id="rId5"/>
    <p:sldId id="275" r:id="rId6"/>
    <p:sldId id="315" r:id="rId7"/>
    <p:sldId id="283" r:id="rId8"/>
    <p:sldId id="314" r:id="rId9"/>
    <p:sldId id="282" r:id="rId10"/>
    <p:sldId id="273" r:id="rId11"/>
    <p:sldId id="284" r:id="rId12"/>
    <p:sldId id="276" r:id="rId13"/>
    <p:sldId id="286" r:id="rId14"/>
    <p:sldId id="287" r:id="rId15"/>
    <p:sldId id="290" r:id="rId16"/>
    <p:sldId id="321" r:id="rId17"/>
    <p:sldId id="289" r:id="rId18"/>
    <p:sldId id="288" r:id="rId19"/>
    <p:sldId id="294" r:id="rId20"/>
    <p:sldId id="295" r:id="rId21"/>
    <p:sldId id="296" r:id="rId22"/>
    <p:sldId id="297" r:id="rId23"/>
    <p:sldId id="298" r:id="rId24"/>
    <p:sldId id="300" r:id="rId25"/>
    <p:sldId id="316" r:id="rId26"/>
    <p:sldId id="317" r:id="rId27"/>
    <p:sldId id="318" r:id="rId28"/>
    <p:sldId id="319" r:id="rId29"/>
    <p:sldId id="320" r:id="rId3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6" autoAdjust="0"/>
    <p:restoredTop sz="94660"/>
  </p:normalViewPr>
  <p:slideViewPr>
    <p:cSldViewPr>
      <p:cViewPr varScale="1">
        <p:scale>
          <a:sx n="68" d="100"/>
          <a:sy n="68" d="100"/>
        </p:scale>
        <p:origin x="-14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F95B76-084F-460A-B1C1-D49EBCC8BB4E}" type="datetimeFigureOut">
              <a:rPr lang="es-ES" smtClean="0"/>
              <a:pPr/>
              <a:t>03/05/2019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ACB6D6-B013-4E9E-8D62-E2395018B50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CB6D6-B013-4E9E-8D62-E2395018B508}" type="slidenum">
              <a:rPr lang="es-ES" smtClean="0"/>
              <a:pPr/>
              <a:t>20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99F33-58B2-45C5-9130-77A80303E4DE}" type="datetimeFigureOut">
              <a:rPr lang="es-ES" smtClean="0"/>
              <a:pPr/>
              <a:t>03/05/2019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630E5-ED09-4CE7-9118-44D3EA2056A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99F33-58B2-45C5-9130-77A80303E4DE}" type="datetimeFigureOut">
              <a:rPr lang="es-ES" smtClean="0"/>
              <a:pPr/>
              <a:t>03/05/2019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630E5-ED09-4CE7-9118-44D3EA2056A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99F33-58B2-45C5-9130-77A80303E4DE}" type="datetimeFigureOut">
              <a:rPr lang="es-ES" smtClean="0"/>
              <a:pPr/>
              <a:t>03/05/2019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630E5-ED09-4CE7-9118-44D3EA2056A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99F33-58B2-45C5-9130-77A80303E4DE}" type="datetimeFigureOut">
              <a:rPr lang="es-ES" smtClean="0"/>
              <a:pPr/>
              <a:t>03/05/2019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630E5-ED09-4CE7-9118-44D3EA2056A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99F33-58B2-45C5-9130-77A80303E4DE}" type="datetimeFigureOut">
              <a:rPr lang="es-ES" smtClean="0"/>
              <a:pPr/>
              <a:t>03/05/2019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630E5-ED09-4CE7-9118-44D3EA2056A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99F33-58B2-45C5-9130-77A80303E4DE}" type="datetimeFigureOut">
              <a:rPr lang="es-ES" smtClean="0"/>
              <a:pPr/>
              <a:t>03/05/2019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630E5-ED09-4CE7-9118-44D3EA2056A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99F33-58B2-45C5-9130-77A80303E4DE}" type="datetimeFigureOut">
              <a:rPr lang="es-ES" smtClean="0"/>
              <a:pPr/>
              <a:t>03/05/2019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630E5-ED09-4CE7-9118-44D3EA2056A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99F33-58B2-45C5-9130-77A80303E4DE}" type="datetimeFigureOut">
              <a:rPr lang="es-ES" smtClean="0"/>
              <a:pPr/>
              <a:t>03/05/2019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630E5-ED09-4CE7-9118-44D3EA2056A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99F33-58B2-45C5-9130-77A80303E4DE}" type="datetimeFigureOut">
              <a:rPr lang="es-ES" smtClean="0"/>
              <a:pPr/>
              <a:t>03/05/2019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630E5-ED09-4CE7-9118-44D3EA2056A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99F33-58B2-45C5-9130-77A80303E4DE}" type="datetimeFigureOut">
              <a:rPr lang="es-ES" smtClean="0"/>
              <a:pPr/>
              <a:t>03/05/2019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630E5-ED09-4CE7-9118-44D3EA2056A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99F33-58B2-45C5-9130-77A80303E4DE}" type="datetimeFigureOut">
              <a:rPr lang="es-ES" smtClean="0"/>
              <a:pPr/>
              <a:t>03/05/2019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630E5-ED09-4CE7-9118-44D3EA2056A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99F33-58B2-45C5-9130-77A80303E4DE}" type="datetimeFigureOut">
              <a:rPr lang="es-ES" smtClean="0"/>
              <a:pPr/>
              <a:t>03/05/2019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2630E5-ED09-4CE7-9118-44D3EA2056A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142985"/>
            <a:ext cx="7772400" cy="1857387"/>
          </a:xfrm>
        </p:spPr>
        <p:txBody>
          <a:bodyPr/>
          <a:lstStyle/>
          <a:p>
            <a:r>
              <a:rPr lang="es-AR" b="1" dirty="0" smtClean="0"/>
              <a:t>Lo femenino y lo masculino </a:t>
            </a:r>
            <a:r>
              <a:rPr lang="es-AR" dirty="0" smtClean="0"/>
              <a:t>aportes desde la neurociencia</a:t>
            </a:r>
            <a:endParaRPr lang="es-ES" dirty="0"/>
          </a:p>
        </p:txBody>
      </p:sp>
      <p:pic>
        <p:nvPicPr>
          <p:cNvPr id="6146" name="Picture 2" descr="http://contaduriapublica.org.mx/wp-content/uploads/marcela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000372"/>
            <a:ext cx="8174152" cy="357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Hipocampo</a:t>
            </a:r>
            <a:endParaRPr lang="es-ES" dirty="0"/>
          </a:p>
        </p:txBody>
      </p:sp>
      <p:pic>
        <p:nvPicPr>
          <p:cNvPr id="31746" name="Picture 2" descr="http://3.bp.blogspot.com/-3Luq_Y_DMMs/TwbNABy9eJI/AAAAAAAAAKY/NYYEz39jV5g/s400/192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714488"/>
            <a:ext cx="6072230" cy="48577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l_fi" descr="http://www.sitiosargentina.com.ar/imagenes-2007/machista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500042"/>
            <a:ext cx="7715304" cy="6098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l_fi" descr="http://1.bp.blogspot.com/_WUVNeta-aQA/TCfdUamW2OI/AAAAAAAACwk/bY1v3ClVtbw/s320/cabeza-futbol.gif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642918"/>
            <a:ext cx="5715040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6215082"/>
            <a:ext cx="8229600" cy="42862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s-AR" dirty="0" smtClean="0"/>
              <a:t>                           8-18 semanas: TESTOSTERONA</a:t>
            </a:r>
            <a:endParaRPr lang="es-ES" dirty="0"/>
          </a:p>
        </p:txBody>
      </p:sp>
      <p:pic>
        <p:nvPicPr>
          <p:cNvPr id="4" name="il_fi" descr="http://sacaleches.net/wp-content/uploads/2011/07/desarrollofetal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571480"/>
            <a:ext cx="7358114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5722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AR" dirty="0" smtClean="0"/>
              <a:t>Se eliminan algunas células en los centros de comunicación </a:t>
            </a:r>
          </a:p>
          <a:p>
            <a:pPr>
              <a:buNone/>
            </a:pPr>
            <a:r>
              <a:rPr lang="es-AR" dirty="0" smtClean="0"/>
              <a:t>Se estimula la proliferación comparativamente mayor en los centros de la sexualidad y en los de la agresión.</a:t>
            </a:r>
          </a:p>
          <a:p>
            <a:pPr>
              <a:buNone/>
            </a:pPr>
            <a:r>
              <a:rPr lang="es-AR" dirty="0" smtClean="0"/>
              <a:t> </a:t>
            </a:r>
          </a:p>
          <a:p>
            <a:pPr>
              <a:buNone/>
            </a:pPr>
            <a:endParaRPr lang="es-ES" dirty="0"/>
          </a:p>
        </p:txBody>
      </p:sp>
      <p:pic>
        <p:nvPicPr>
          <p:cNvPr id="4" name="il_fi" descr="http://embarazo.reactor.netdna-cdn.com/files/2011/01/pelea_ni%C3%B1o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2643182"/>
            <a:ext cx="4500594" cy="378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8686800" cy="3929066"/>
          </a:xfrm>
        </p:spPr>
        <p:txBody>
          <a:bodyPr/>
          <a:lstStyle/>
          <a:p>
            <a:pPr>
              <a:buNone/>
            </a:pPr>
            <a:r>
              <a:rPr lang="es-AR" i="1" dirty="0" smtClean="0"/>
              <a:t>Sustancia inhibitoria </a:t>
            </a:r>
            <a:r>
              <a:rPr lang="es-AR" i="1" dirty="0" err="1" smtClean="0"/>
              <a:t>Mülleriana</a:t>
            </a:r>
            <a:r>
              <a:rPr lang="es-AR" i="1" dirty="0" smtClean="0"/>
              <a:t> </a:t>
            </a:r>
          </a:p>
          <a:p>
            <a:pPr>
              <a:buNone/>
            </a:pPr>
            <a:r>
              <a:rPr lang="es-AR" dirty="0" smtClean="0"/>
              <a:t>principales circuitos cerebrales masculinos:</a:t>
            </a:r>
          </a:p>
          <a:p>
            <a:pPr>
              <a:buNone/>
            </a:pPr>
            <a:r>
              <a:rPr lang="es-AR" sz="2800" dirty="0" smtClean="0"/>
              <a:t>1.conducta exploratoria</a:t>
            </a:r>
          </a:p>
          <a:p>
            <a:pPr>
              <a:buNone/>
            </a:pPr>
            <a:r>
              <a:rPr lang="es-AR" sz="2800" dirty="0" smtClean="0"/>
              <a:t>2. el control muscular y motor</a:t>
            </a:r>
          </a:p>
          <a:p>
            <a:pPr>
              <a:buNone/>
            </a:pPr>
            <a:r>
              <a:rPr lang="es-AR" sz="2800" dirty="0" smtClean="0"/>
              <a:t>3.las destrezas espaciales </a:t>
            </a:r>
          </a:p>
          <a:p>
            <a:pPr>
              <a:buNone/>
            </a:pPr>
            <a:r>
              <a:rPr lang="es-AR" sz="2800" dirty="0" smtClean="0"/>
              <a:t>4. el juego brusco. </a:t>
            </a:r>
            <a:endParaRPr lang="es-ES" sz="2800" dirty="0" smtClean="0"/>
          </a:p>
          <a:p>
            <a:endParaRPr lang="es-ES" dirty="0"/>
          </a:p>
        </p:txBody>
      </p:sp>
      <p:pic>
        <p:nvPicPr>
          <p:cNvPr id="4" name="il_fi" descr="http://estaticos03.cache.el-mundo.net/elmundo/imagenes/2006/07/25/1153836971_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24" y="1500174"/>
            <a:ext cx="3714776" cy="4714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l_fi" descr="http://fotos.lasprovincias.es/200910/lf11m1g1-640x640x8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357562"/>
            <a:ext cx="4714908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Amígdalas cerebrales</a:t>
            </a:r>
            <a:endParaRPr lang="es-ES" dirty="0"/>
          </a:p>
        </p:txBody>
      </p:sp>
      <p:pic>
        <p:nvPicPr>
          <p:cNvPr id="29698" name="Picture 2" descr="http://www.asociacioneducar.com/newsletter/noviembre/index_clip_image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714488"/>
            <a:ext cx="8246277" cy="5000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911873"/>
          </a:xfrm>
        </p:spPr>
        <p:txBody>
          <a:bodyPr/>
          <a:lstStyle/>
          <a:p>
            <a:r>
              <a:rPr lang="es-AR" dirty="0" smtClean="0"/>
              <a:t>El orden jerárquico será mucho más importante en los niños</a:t>
            </a:r>
            <a:endParaRPr lang="es-ES" dirty="0"/>
          </a:p>
        </p:txBody>
      </p:sp>
      <p:pic>
        <p:nvPicPr>
          <p:cNvPr id="4" name="il_fi" descr="http://www.facebookperu.com/wp-content/uploads/2011/07/facebook-time-warner-bullying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1928802"/>
            <a:ext cx="5572164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5429264"/>
            <a:ext cx="8229600" cy="1071570"/>
          </a:xfrm>
        </p:spPr>
        <p:txBody>
          <a:bodyPr>
            <a:normAutofit/>
          </a:bodyPr>
          <a:lstStyle/>
          <a:p>
            <a:r>
              <a:rPr lang="es-AR" dirty="0" smtClean="0"/>
              <a:t>a los doce años de edad el cerebro impulsa al niño a imponer su dominación física y social</a:t>
            </a:r>
            <a:r>
              <a:rPr lang="es-ES" dirty="0" smtClean="0"/>
              <a:t> </a:t>
            </a:r>
          </a:p>
          <a:p>
            <a:endParaRPr lang="es-ES" dirty="0"/>
          </a:p>
        </p:txBody>
      </p:sp>
      <p:pic>
        <p:nvPicPr>
          <p:cNvPr id="1026" name="Picture 2" descr="http://www.enlineadirecta.info/fotos/Escuela_Violencia_en_las_e%5b1%5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357166"/>
            <a:ext cx="6255356" cy="4929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5786454"/>
            <a:ext cx="8229600" cy="85725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s-AR" dirty="0" smtClean="0"/>
              <a:t>Confianza en sí mismo depende de cómo es captado por el grupo</a:t>
            </a:r>
          </a:p>
          <a:p>
            <a:pPr>
              <a:buNone/>
            </a:pPr>
            <a:endParaRPr lang="es-ES" dirty="0"/>
          </a:p>
        </p:txBody>
      </p:sp>
      <p:pic>
        <p:nvPicPr>
          <p:cNvPr id="3074" name="Picture 2" descr="http://www.losandes.com.ar/fotografias/fotosnoticias/2010/9/23/int-3356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7166"/>
            <a:ext cx="5465009" cy="3643339"/>
          </a:xfrm>
          <a:prstGeom prst="rect">
            <a:avLst/>
          </a:prstGeom>
          <a:noFill/>
        </p:spPr>
      </p:pic>
      <p:pic>
        <p:nvPicPr>
          <p:cNvPr id="3076" name="Picture 4" descr="http://3.bp.blogspot.com/_4VENl_Wo1T8/TOqK77sq2SI/AAAAAAAABEI/rJYLNBdSVGc/s400/adolescentes_rebeld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70472" y="2071678"/>
            <a:ext cx="4973528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¿</a:t>
            </a:r>
            <a:r>
              <a:rPr lang="es-AR" dirty="0" smtClean="0"/>
              <a:t>Hay reales diferencias </a:t>
            </a:r>
            <a:br>
              <a:rPr lang="es-AR" dirty="0" smtClean="0"/>
            </a:br>
            <a:r>
              <a:rPr lang="es-AR" dirty="0" smtClean="0"/>
              <a:t>entre el cerebro femenino y masculino?</a:t>
            </a:r>
            <a:endParaRPr lang="es-ES" dirty="0"/>
          </a:p>
        </p:txBody>
      </p:sp>
      <p:pic>
        <p:nvPicPr>
          <p:cNvPr id="3" name="Picture 7" descr="cerebro_muj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600200"/>
            <a:ext cx="4097337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hombre-cerebr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8725" y="1489075"/>
            <a:ext cx="4105275" cy="536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5214950"/>
            <a:ext cx="8229600" cy="164305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s-AR" dirty="0" smtClean="0"/>
              <a:t>Competición: aumento de sus neurotransmisores.</a:t>
            </a:r>
          </a:p>
          <a:p>
            <a:pPr>
              <a:buNone/>
            </a:pPr>
            <a:r>
              <a:rPr lang="es-AR" dirty="0" smtClean="0"/>
              <a:t>Si esta en grupo, la amígdala se estimula el doble.</a:t>
            </a:r>
          </a:p>
          <a:p>
            <a:endParaRPr lang="es-ES" dirty="0"/>
          </a:p>
        </p:txBody>
      </p:sp>
      <p:pic>
        <p:nvPicPr>
          <p:cNvPr id="2050" name="Picture 2" descr="http://4.bp.blogspot.com/_Twa-pe9cVs8/TMMl6pgUolI/AAAAAAAAAmE/f37bKOzCgXE/s1600/100_42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142852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989034"/>
          </a:xfrm>
        </p:spPr>
        <p:txBody>
          <a:bodyPr>
            <a:normAutofit fontScale="90000"/>
          </a:bodyPr>
          <a:lstStyle/>
          <a:p>
            <a:r>
              <a:rPr lang="es-AR" sz="3100" dirty="0" smtClean="0"/>
              <a:t>Es capaz de hacer cosas extremadamente arriesgadas</a:t>
            </a:r>
            <a:br>
              <a:rPr lang="es-AR" sz="3100" dirty="0" smtClean="0"/>
            </a:br>
            <a:r>
              <a:rPr lang="es-AR" sz="3100" dirty="0" smtClean="0"/>
              <a:t>El control pre-frontal recién madura luego de los 20-22 años. Hasta allí es necesario el control parental.</a:t>
            </a:r>
            <a:r>
              <a:rPr lang="es-AR" dirty="0" smtClean="0"/>
              <a:t/>
            </a:r>
            <a:br>
              <a:rPr lang="es-AR" dirty="0" smtClean="0"/>
            </a:br>
            <a:endParaRPr lang="es-ES" dirty="0"/>
          </a:p>
        </p:txBody>
      </p:sp>
      <p:pic>
        <p:nvPicPr>
          <p:cNvPr id="4" name="il_fi" descr="http://www.baraderoteinforma.com.ar/wp-content/uploads/2010/03/dsc09664-640x48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4500570"/>
            <a:ext cx="9144000" cy="235743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s-AR" dirty="0" smtClean="0"/>
              <a:t>En el hombre la paternidad está mediada por aumento de la prolactina y la disminución de la testosterona. </a:t>
            </a:r>
          </a:p>
          <a:p>
            <a:pPr>
              <a:buNone/>
            </a:pPr>
            <a:r>
              <a:rPr lang="es-AR" dirty="0" smtClean="0"/>
              <a:t>Se cree que esto esta mediado por la recepción olfatoria de feromonas segregadas por las glándulas sudoríparas de las madres. </a:t>
            </a:r>
            <a:endParaRPr lang="es-ES" dirty="0"/>
          </a:p>
        </p:txBody>
      </p:sp>
      <p:pic>
        <p:nvPicPr>
          <p:cNvPr id="52230" name="Picture 6" descr="http://www.cuidandomibebe.es/wp-content/uploads/2010/02/para-que-el-padre-no-se-sienta-inutil-durante-el-embaraz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214290"/>
            <a:ext cx="4071966" cy="4071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5143512"/>
            <a:ext cx="8229600" cy="142876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s-AR" dirty="0" smtClean="0"/>
              <a:t>En el último trimestre la testosterona cae un 33% y la prolactina aumenta un 20%. Esto se recupera en el padre cuando el bebé empieza a caminar. </a:t>
            </a:r>
            <a:endParaRPr lang="es-ES" dirty="0"/>
          </a:p>
        </p:txBody>
      </p:sp>
      <p:pic>
        <p:nvPicPr>
          <p:cNvPr id="51202" name="Picture 2" descr="http://t2.gstatic.com/images?q=tbn:ANd9GcRSjlyTY6SnrZaLjm8MIoZ6yKEQ7eos7Zwaw4OBXTNyOAAy211TK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285728"/>
            <a:ext cx="6786610" cy="45332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4282" y="214290"/>
            <a:ext cx="5572164" cy="5911873"/>
          </a:xfrm>
        </p:spPr>
        <p:txBody>
          <a:bodyPr/>
          <a:lstStyle/>
          <a:p>
            <a:r>
              <a:rPr lang="es-AR" dirty="0" smtClean="0"/>
              <a:t>En la crianza el desafío lúdico de padre e hijo es importante. El juego paterno es más impredecible y más creativo por lo tanto más estimulante. </a:t>
            </a:r>
            <a:endParaRPr lang="es-ES" dirty="0"/>
          </a:p>
        </p:txBody>
      </p:sp>
      <p:pic>
        <p:nvPicPr>
          <p:cNvPr id="4" name="il_fi" descr="http://us.123rf.com/400wm/400/400/vanell/vanell0705/vanell070500029/951903-padre-e-hijo-jugando-swing-swing-en-la-play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496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4" name="Picture 2" descr="http://t3.gstatic.com/images?q=tbn:ANd9GcRxCfPI4JnQMoW6HMQ6j0yEoE1_RQh_3pGTF8LeH5Wxpm_IfshhX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285728"/>
            <a:ext cx="3357586" cy="3357586"/>
          </a:xfrm>
          <a:prstGeom prst="rect">
            <a:avLst/>
          </a:prstGeom>
          <a:noFill/>
        </p:spPr>
      </p:pic>
      <p:pic>
        <p:nvPicPr>
          <p:cNvPr id="54278" name="Picture 6" descr="http://us.123rf.com/400wm/400/400/anpet2000/anpet20001001/anpet2000100100228/6222129-el-padre-jugando-con-hijos-contra-el-ciel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2" y="3929042"/>
            <a:ext cx="4377272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s-AR" dirty="0" smtClean="0"/>
              <a:t>la vida emocional del hombre y de la mujer </a:t>
            </a:r>
          </a:p>
          <a:p>
            <a:pPr>
              <a:buNone/>
            </a:pPr>
            <a:endParaRPr lang="es-AR" dirty="0" smtClean="0"/>
          </a:p>
          <a:p>
            <a:pPr>
              <a:buNone/>
            </a:pPr>
            <a:r>
              <a:rPr lang="es-AR" dirty="0" smtClean="0"/>
              <a:t>                                  ¿es distinta?</a:t>
            </a:r>
          </a:p>
          <a:p>
            <a:endParaRPr lang="es-AR" dirty="0" smtClean="0"/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/>
          <a:lstStyle/>
          <a:p>
            <a:pPr>
              <a:buNone/>
            </a:pPr>
            <a:r>
              <a:rPr lang="es-AR" dirty="0" smtClean="0"/>
              <a:t>Los sistemas emocionales son dos:</a:t>
            </a:r>
          </a:p>
          <a:p>
            <a:r>
              <a:rPr lang="es-AR" dirty="0" smtClean="0"/>
              <a:t>El sistema de las neuronas espejo </a:t>
            </a:r>
          </a:p>
          <a:p>
            <a:r>
              <a:rPr lang="es-AR" dirty="0" smtClean="0"/>
              <a:t> el de la unión </a:t>
            </a:r>
            <a:r>
              <a:rPr lang="es-AR" dirty="0" err="1" smtClean="0"/>
              <a:t>temporo</a:t>
            </a:r>
            <a:r>
              <a:rPr lang="es-AR" dirty="0" smtClean="0"/>
              <a:t>-parietal. </a:t>
            </a:r>
          </a:p>
          <a:p>
            <a:endParaRPr lang="es-ES" dirty="0"/>
          </a:p>
        </p:txBody>
      </p:sp>
      <p:pic>
        <p:nvPicPr>
          <p:cNvPr id="58370" name="Picture 2" descr="http://www.dojokuubukan.es/imgs/optimisadas/neuronas_espej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284984"/>
            <a:ext cx="4071966" cy="2358668"/>
          </a:xfrm>
          <a:prstGeom prst="rect">
            <a:avLst/>
          </a:prstGeom>
          <a:noFill/>
        </p:spPr>
      </p:pic>
      <p:pic>
        <p:nvPicPr>
          <p:cNvPr id="58372" name="Picture 4" descr="http://www.tendencias21.net/photo/art/default/945515-1173659.jpg?v=12894069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4071942"/>
            <a:ext cx="3052752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 smtClean="0"/>
              <a:t>En segundo término se activa el circuito cerebral de análisis y búsqueda de solución.</a:t>
            </a:r>
          </a:p>
          <a:p>
            <a:r>
              <a:rPr lang="es-AR" dirty="0" smtClean="0"/>
              <a:t> Este sistema tiene un tipo de empatía que es capaz de diferenciar muy bien el yo y el tu con sus respectivas emociones.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AR" dirty="0" smtClean="0"/>
              <a:t>              </a:t>
            </a:r>
            <a:r>
              <a:rPr lang="es-AR" b="1" dirty="0" smtClean="0"/>
              <a:t>El proceso emocional</a:t>
            </a:r>
          </a:p>
          <a:p>
            <a:pPr>
              <a:buNone/>
            </a:pPr>
            <a:r>
              <a:rPr lang="es-AR" dirty="0" smtClean="0"/>
              <a:t>              del cerebro masculino y femenino </a:t>
            </a:r>
          </a:p>
          <a:p>
            <a:pPr>
              <a:buNone/>
            </a:pPr>
            <a:r>
              <a:rPr lang="es-AR" dirty="0" smtClean="0"/>
              <a:t>              difiere…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3786190"/>
            <a:ext cx="9144000" cy="3071810"/>
          </a:xfrm>
        </p:spPr>
        <p:txBody>
          <a:bodyPr>
            <a:normAutofit/>
          </a:bodyPr>
          <a:lstStyle/>
          <a:p>
            <a:r>
              <a:rPr lang="es-AR" dirty="0" smtClean="0"/>
              <a:t>El cerebro masculino tiene mayor elasticidad para pasar de la angustia del sentir el mismo sentimiento a buscar una solución práctica. </a:t>
            </a:r>
            <a:endParaRPr lang="es-ES" dirty="0" smtClean="0"/>
          </a:p>
          <a:p>
            <a:r>
              <a:rPr lang="es-AR" dirty="0" smtClean="0"/>
              <a:t>Desde la infancia el varón lo activa con el salto de la testosterona la prefiere significativamente.</a:t>
            </a:r>
          </a:p>
          <a:p>
            <a:endParaRPr lang="es-ES" dirty="0" smtClean="0"/>
          </a:p>
          <a:p>
            <a:endParaRPr lang="es-ES" dirty="0"/>
          </a:p>
        </p:txBody>
      </p:sp>
      <p:pic>
        <p:nvPicPr>
          <p:cNvPr id="60418" name="Picture 2" descr="http://www.webdelhombre.com/wp-content/uploads/2008/03/pareja-discutiendo-25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-1"/>
            <a:ext cx="4714908" cy="37837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prensa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0"/>
            <a:ext cx="4286250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7" descr="genom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500042"/>
            <a:ext cx="4537075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9" descr="159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4075" y="3284538"/>
            <a:ext cx="4397375" cy="357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3501008"/>
            <a:ext cx="4474840" cy="262515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AR" sz="3600" dirty="0" smtClean="0"/>
              <a:t>Estrógeno</a:t>
            </a:r>
          </a:p>
          <a:p>
            <a:pPr>
              <a:buNone/>
            </a:pPr>
            <a:r>
              <a:rPr lang="es-AR" sz="3600" dirty="0" smtClean="0"/>
              <a:t>progesterona</a:t>
            </a:r>
          </a:p>
          <a:p>
            <a:pPr>
              <a:buNone/>
            </a:pPr>
            <a:r>
              <a:rPr lang="es-AR" sz="3600" dirty="0" err="1" smtClean="0"/>
              <a:t>oxitocina</a:t>
            </a:r>
            <a:endParaRPr lang="es-ES" sz="3600" dirty="0"/>
          </a:p>
        </p:txBody>
      </p:sp>
      <p:sp>
        <p:nvSpPr>
          <p:cNvPr id="6" name="5 Rectángulo"/>
          <p:cNvSpPr/>
          <p:nvPr/>
        </p:nvSpPr>
        <p:spPr>
          <a:xfrm>
            <a:off x="5643570" y="3645024"/>
            <a:ext cx="350043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s-AR" sz="4000" dirty="0" smtClean="0"/>
              <a:t>Testosterona/</a:t>
            </a:r>
          </a:p>
          <a:p>
            <a:pPr>
              <a:buNone/>
            </a:pPr>
            <a:r>
              <a:rPr lang="es-AR" sz="4000" dirty="0" smtClean="0"/>
              <a:t>vasopresina</a:t>
            </a:r>
          </a:p>
        </p:txBody>
      </p:sp>
      <p:pic>
        <p:nvPicPr>
          <p:cNvPr id="7" name="il_fi" descr="http://www.preparatoriaabierta.com.mx/biologia-2/images/biologia-2f_img_2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0"/>
            <a:ext cx="5715040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www.crecebebe.com/wp-content/uploads/cst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2984"/>
            <a:ext cx="5135896" cy="3857628"/>
          </a:xfrm>
          <a:prstGeom prst="rect">
            <a:avLst/>
          </a:prstGeom>
          <a:noFill/>
        </p:spPr>
      </p:pic>
      <p:pic>
        <p:nvPicPr>
          <p:cNvPr id="32772" name="Picture 4" descr="http://www.ehd.org/images/prenatal_article/8wks-rib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35748" y="428604"/>
            <a:ext cx="3908252" cy="2786082"/>
          </a:xfrm>
          <a:prstGeom prst="rect">
            <a:avLst/>
          </a:prstGeom>
          <a:noFill/>
        </p:spPr>
      </p:pic>
      <p:pic>
        <p:nvPicPr>
          <p:cNvPr id="32774" name="Picture 6" descr="http://www.abortioninformation.net/images/8week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3328431"/>
            <a:ext cx="3286148" cy="35295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 descr="http://3.bp.blogspot.com/_PJ0119_-xdE/SZfz2waeouI/AAAAAAAABCY/Ld-iPPKhN8g/s400/neurobiolog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857232"/>
            <a:ext cx="4171979" cy="5214974"/>
          </a:xfrm>
          <a:prstGeom prst="rect">
            <a:avLst/>
          </a:prstGeom>
          <a:noFill/>
        </p:spPr>
      </p:pic>
      <p:pic>
        <p:nvPicPr>
          <p:cNvPr id="35846" name="Picture 6" descr="http://1.bp.blogspot.com/_ekMWCLastHA/SL_0mKzTkII/AAAAAAAAANA/ekwxQ6Tvzqo/s320/el-cerebro-femenino_louann-brizendine_libro-ONFI1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428604"/>
            <a:ext cx="3930246" cy="60722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3714744" cy="6858000"/>
          </a:xfrm>
        </p:spPr>
        <p:txBody>
          <a:bodyPr>
            <a:normAutofit fontScale="92500" lnSpcReduction="20000"/>
          </a:bodyPr>
          <a:lstStyle/>
          <a:p>
            <a:r>
              <a:rPr lang="es-AR" dirty="0" smtClean="0"/>
              <a:t>Mira los rostros, percibe tonos</a:t>
            </a:r>
          </a:p>
          <a:p>
            <a:pPr>
              <a:buNone/>
            </a:pPr>
            <a:endParaRPr lang="es-AR" dirty="0" smtClean="0"/>
          </a:p>
          <a:p>
            <a:r>
              <a:rPr lang="es-AR" dirty="0" smtClean="0"/>
              <a:t>Más conexiones en los centros de comunicación y en las áreas que procesan la emoción</a:t>
            </a:r>
          </a:p>
          <a:p>
            <a:r>
              <a:rPr lang="es-AR" dirty="0" smtClean="0"/>
              <a:t>Más conexión con el rostro de la madre buscando aprobación/</a:t>
            </a:r>
          </a:p>
          <a:p>
            <a:pPr>
              <a:buNone/>
            </a:pPr>
            <a:r>
              <a:rPr lang="es-AR" dirty="0" smtClean="0"/>
              <a:t>    desaprobación</a:t>
            </a:r>
          </a:p>
          <a:p>
            <a:r>
              <a:rPr lang="es-AR" dirty="0" smtClean="0"/>
              <a:t>Buscan permanecer conectadas, evitan el conflicto</a:t>
            </a:r>
            <a:endParaRPr lang="es-ES" dirty="0"/>
          </a:p>
        </p:txBody>
      </p:sp>
      <p:pic>
        <p:nvPicPr>
          <p:cNvPr id="37890" name="Picture 2" descr="http://images03.olx.cl/ui/1/94/69/9108569_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7" y="1142984"/>
            <a:ext cx="5500694" cy="4071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Cuerpo calloso</a:t>
            </a:r>
            <a:endParaRPr lang="es-ES" dirty="0"/>
          </a:p>
        </p:txBody>
      </p:sp>
      <p:pic>
        <p:nvPicPr>
          <p:cNvPr id="4" name="il_fi" descr="http://www.iqb.es/cbasicas/anatomia/snc/c_calloso/ccallosofoto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2000240"/>
            <a:ext cx="5715040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err="1" smtClean="0"/>
              <a:t>Cortex</a:t>
            </a:r>
            <a:r>
              <a:rPr lang="es-AR" dirty="0" smtClean="0"/>
              <a:t> </a:t>
            </a:r>
            <a:r>
              <a:rPr lang="es-AR" dirty="0" err="1" smtClean="0"/>
              <a:t>prefrontal</a:t>
            </a:r>
            <a:endParaRPr lang="es-ES" dirty="0"/>
          </a:p>
        </p:txBody>
      </p:sp>
      <p:pic>
        <p:nvPicPr>
          <p:cNvPr id="27650" name="Picture 2" descr="imag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736"/>
            <a:ext cx="5643602" cy="5143536"/>
          </a:xfrm>
          <a:prstGeom prst="rect">
            <a:avLst/>
          </a:prstGeom>
          <a:noFill/>
        </p:spPr>
      </p:pic>
      <p:sp>
        <p:nvSpPr>
          <p:cNvPr id="4" name="3 Rectángulo"/>
          <p:cNvSpPr/>
          <p:nvPr/>
        </p:nvSpPr>
        <p:spPr>
          <a:xfrm>
            <a:off x="5429256" y="1643050"/>
            <a:ext cx="37147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 -Cualidades cognitivas-ejecutivas y éticas del ser humano. </a:t>
            </a:r>
          </a:p>
          <a:p>
            <a:r>
              <a:rPr lang="es-ES" dirty="0" smtClean="0"/>
              <a:t>-Frena los instintos evolutivos y los modera</a:t>
            </a:r>
          </a:p>
          <a:p>
            <a:r>
              <a:rPr lang="es-ES" dirty="0" smtClean="0"/>
              <a:t> - Los lleva  de la expresión más primitiva, hacia la más humana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1498</TotalTime>
  <Words>449</Words>
  <Application>Microsoft Office PowerPoint</Application>
  <PresentationFormat>Presentación en pantalla (4:3)</PresentationFormat>
  <Paragraphs>54</Paragraphs>
  <Slides>29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0" baseType="lpstr">
      <vt:lpstr>Tema de Office</vt:lpstr>
      <vt:lpstr>Lo femenino y lo masculino aportes desde la neurociencia</vt:lpstr>
      <vt:lpstr>¿Hay reales diferencias  entre el cerebro femenino y masculino?</vt:lpstr>
      <vt:lpstr>Diapositiva 3</vt:lpstr>
      <vt:lpstr>Diapositiva 4</vt:lpstr>
      <vt:lpstr>Diapositiva 5</vt:lpstr>
      <vt:lpstr>Diapositiva 6</vt:lpstr>
      <vt:lpstr>Diapositiva 7</vt:lpstr>
      <vt:lpstr>Cuerpo calloso</vt:lpstr>
      <vt:lpstr>Cortex prefrontal</vt:lpstr>
      <vt:lpstr>Hipocampo</vt:lpstr>
      <vt:lpstr>Diapositiva 11</vt:lpstr>
      <vt:lpstr>Diapositiva 12</vt:lpstr>
      <vt:lpstr>Diapositiva 13</vt:lpstr>
      <vt:lpstr>Diapositiva 14</vt:lpstr>
      <vt:lpstr>Diapositiva 15</vt:lpstr>
      <vt:lpstr>Amígdalas cerebrales</vt:lpstr>
      <vt:lpstr>Diapositiva 17</vt:lpstr>
      <vt:lpstr>Diapositiva 18</vt:lpstr>
      <vt:lpstr>Diapositiva 19</vt:lpstr>
      <vt:lpstr>Diapositiva 20</vt:lpstr>
      <vt:lpstr>Es capaz de hacer cosas extremadamente arriesgadas El control pre-frontal recién madura luego de los 20-22 años. Hasta allí es necesario el control parental. 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cerebro femenino</dc:title>
  <dc:creator>maria martha</dc:creator>
  <cp:lastModifiedBy>Maria M</cp:lastModifiedBy>
  <cp:revision>89</cp:revision>
  <dcterms:created xsi:type="dcterms:W3CDTF">2012-03-21T22:12:44Z</dcterms:created>
  <dcterms:modified xsi:type="dcterms:W3CDTF">2019-05-03T11:18:53Z</dcterms:modified>
</cp:coreProperties>
</file>